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77" r:id="rId4"/>
    <p:sldId id="278" r:id="rId5"/>
    <p:sldId id="275" r:id="rId6"/>
    <p:sldId id="276" r:id="rId7"/>
    <p:sldId id="257" r:id="rId8"/>
    <p:sldId id="258" r:id="rId9"/>
    <p:sldId id="259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37" autoAdjust="0"/>
    <p:restoredTop sz="94660"/>
  </p:normalViewPr>
  <p:slideViewPr>
    <p:cSldViewPr>
      <p:cViewPr varScale="1">
        <p:scale>
          <a:sx n="86" d="100"/>
          <a:sy n="86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4E827D-951A-4894-8E0D-A72DBEE7B7F4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64AACE-1189-4551-8F7C-9A08AF10FA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35743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Профилактика суицидального поведения обучающихся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(для педагогов)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857760"/>
            <a:ext cx="7406640" cy="1071570"/>
          </a:xfrm>
        </p:spPr>
        <p:txBody>
          <a:bodyPr>
            <a:normAutofit/>
          </a:bodyPr>
          <a:lstStyle/>
          <a:p>
            <a:pPr algn="r"/>
            <a:r>
              <a:rPr lang="ru-RU" sz="1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Подготовили: Алексеева В. В</a:t>
            </a:r>
          </a:p>
          <a:p>
            <a:pPr algn="r"/>
            <a:r>
              <a:rPr lang="ru-RU" sz="12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Стручкова</a:t>
            </a:r>
            <a:r>
              <a:rPr lang="ru-RU" sz="1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А. П.</a:t>
            </a:r>
          </a:p>
          <a:p>
            <a:pPr algn="r"/>
            <a:r>
              <a:rPr lang="ru-RU" sz="1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Педагоги-психологи</a:t>
            </a:r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85852" y="0"/>
            <a:ext cx="6572296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Городской округ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 Якутск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общеобразовательное бюджетное учреждение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общеобразовательная школа №25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928794" y="357166"/>
            <a:ext cx="657229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28926" y="64291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Функции  педагогов в профилактике суицидального поведения обучающихся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2143116"/>
            <a:ext cx="207170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428728" y="2285992"/>
            <a:ext cx="2000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Создание благоприятного климата в классе (укрепление самоуважения и положительной самооценки обучающихся, поощрение выражения чувств и эмоций, предотвращение </a:t>
            </a:r>
            <a:r>
              <a:rPr lang="ru-RU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информирование о способах получения помощи в трудных ситуациях); 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43306" y="2143116"/>
            <a:ext cx="207170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86182" y="2428868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Первичное выявление детей с признаками неблагополучия в эмоциональной, поведенческой, социальной сферах –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Приложение 1</a:t>
            </a:r>
            <a:r>
              <a:rPr lang="ru-RU" b="1" dirty="0" smtClean="0">
                <a:solidFill>
                  <a:schemeClr val="bg1"/>
                </a:solidFill>
              </a:rPr>
              <a:t>;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00760" y="2143116"/>
            <a:ext cx="2071702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43636" y="2500306"/>
            <a:ext cx="178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Первичное прояснение ситуации в случае подозрения на наличие риска суицидального поведения (сбор информации; беседа с обучающимся) –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Приложение 2; 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85918" y="5072074"/>
            <a:ext cx="2714644" cy="1490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29190" y="5072074"/>
            <a:ext cx="2714644" cy="1490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85918" y="5286388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Направление обучающегося (в составе семьи) к профильным специалистам (педагог-психолог, иные специалисты) –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Приложение 3;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2066" y="5286388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Информирование/беседа с родителями обучающегося (совместно с педагогом-психологом).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2214546" y="1571612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4643438" y="1928802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6200000" flipH="1">
            <a:off x="6822297" y="1821645"/>
            <a:ext cx="357190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428728" y="571480"/>
            <a:ext cx="650085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71604" y="1000108"/>
            <a:ext cx="6143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факторы риска развития суицидального поведения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7950" y="28572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1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228599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Суицидальное поведение чаще всего складывается из двух групп факторов: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285852" y="3286124"/>
            <a:ext cx="328614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286380" y="3214686"/>
            <a:ext cx="328614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500166" y="364331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Потенциальные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(создающие почвы) 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72132" y="357187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Актуальные (провоцирующие). 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3357554" y="4357694"/>
            <a:ext cx="3429024" cy="2286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857620" y="4786322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Наиболее высокий риск суицидального поведения наблюдается при сочетании наличия факторов риска из обеих групп. </a:t>
            </a:r>
            <a:endParaRPr lang="ru-RU" sz="16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2714612" y="271462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715008" y="264318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86808" cy="6215106"/>
          </a:xfrm>
        </p:spPr>
        <p:txBody>
          <a:bodyPr>
            <a:normAutofit fontScale="25000" lnSpcReduction="20000"/>
          </a:bodyPr>
          <a:lstStyle/>
          <a:p>
            <a:pPr marL="228600" indent="-228600" algn="ctr">
              <a:lnSpc>
                <a:spcPct val="120000"/>
              </a:lnSpc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Потенциальные факторы суицидального поведения: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а) Предыдущие попытки суицида – один из основных факторов в предсказании новых суицидальных попыток.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б) Семейные факторы: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психические заболевания в семейной истории, история самоубийства или суицидальные попытки в семье;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пренебрежение и жестокое обращение, насилие в семье;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низкий социально-экономический статус и образовательный уровень, безработица в семье и, как следствие, недостаточная интеграция ребёнка в социум;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 конфликты в семье, частые ссоры между родителями (опекунами), недостаток внимания и заботы о детях в семье, недостаточное внимание к состоянию ребёнка (например, из-за нехватки времени);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алкоголизация, наркомания или другие виды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антисоциального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поведения родителей; - частые переезды со сменой места жительства;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- проживание (по разным причинам) без родителей.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в) Психиатрические нарушения у ребёнка: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тревожно-депрессивные расстройства, расстройства личности, нарушения пищевого поведения,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психотические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расстройства и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г) Личностные особенности: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импульсивность, нестабильность настроения;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перфекционизм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(желание делать всё идеально, обострённая реакция на критику, совершенные ошибки, недочёты);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агрессивное поведение, раздражительность;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 неумение преодолевать проблемы и трудности, отсутствие гибкости мышления;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 нестабильная самооценка, идеи переоценки собственной личности с последующим её обесцениванием;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самодовольство, излишняя самоуверенность или чувство неполноценности и неуверенности, которое может скрываться за маской надменности, доминирования, отвержения или провоцирующего поведения;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 склонность к тревоге и подавленности, частое плохое настроение; </a:t>
            </a:r>
          </a:p>
          <a:p>
            <a:pPr marL="228600" indent="-228600">
              <a:lnSpc>
                <a:spcPct val="120000"/>
              </a:lnSpc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   отступление от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полоролевых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стереотипов в поведении, проблемы, связанные с сексуальной ориентацией, и, как следствие, ситуация отвержения своей социальной группой.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07223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Актуальные факторы суицидального поведения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ситуации, субъективно переживаемые как обидные, оскорбительные, несправедливые, глубоко ранящие. Объективная оценка взрослого в данном случае может сильно отличаться;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депрессивные состояния с переживаниями безнадёжности, безысходности,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брошенности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ненужности, одиночества;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крушение романтических отношений, разлука или ссора с друзьями; - неприятности в семье; - проблемы с законом;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запугивание, издевательства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со стороны сверстников;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неспособность справиться с учебной программой, разочарование успехами в школе;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нежелательная беременность, аборт, заражение болезнью, передающейся половым путем; - переломные моменты жизни;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внезапное заболевание, ведущее к нарушению привычной жизнедеятельности;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распад семьи, развод или уход одного из родителей из семьи, смерть одного из членов семьи;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употребление алкоголя, ПАВ.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Депрессивная симптоматика (ухудшение сна, аппетита; вялость, апатия; потеря интереса к занятиям, раньше доставлявшим удовольствие; нехарактерное снижение активности);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Резкое снижение успеваемости;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ухудшение поведения в школе, нарушение дисциплины, пропуски занятий, прогулы;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увеличение потребления (или начало потребления) табака, алкоголя или наркотиков; - высказывания о нежелании жить, прямые или косвенные: «Скоро это все закончится», «Хорошо бы заснуть и не проснуться» и т.п. - заинтересованность темой смерти;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подготовка к совершению попытки (сбор таблеток, изучение информации о способах самоубийства);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символическое прощание с ближайшим окружением (раздача личных вещей); - сообщение друзьям о принятии решения о самоубийстве; </a:t>
            </a:r>
          </a:p>
          <a:p>
            <a:pPr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другие резкие изменения в поведении.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7224" y="357166"/>
            <a:ext cx="757242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357290" y="642918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Поведенческие симптомы наличия суицидальных намерений у подростка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358246" cy="92869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Факторы, обеспечивающие защиту от суицидального поведения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1785926"/>
            <a:ext cx="235745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71802" y="1785926"/>
            <a:ext cx="235745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643570" y="1785926"/>
            <a:ext cx="2286016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4348" y="2214554"/>
            <a:ext cx="21431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Семья: хорошие, сердечные отношения, поддержка со стороны родных.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14678" y="1928802"/>
            <a:ext cx="21431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Личностные факторы: развитые социальные навыки; уверенность в себе; умение обращаться за помощью к окружающим при возникновении трудностей; открытость к мнению и опыту других людей, к получению новых знаний; наличие </a:t>
            </a:r>
            <a:r>
              <a:rPr lang="ru-RU" sz="11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религиознофилософских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убеждений, осуждающих суицид. 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7884" y="2214554"/>
            <a:ext cx="207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Социально-демографические факторы: социальная интеграция (включенность в общественную жизнь), хорошие отношения в школе с учителями и одноклассниками.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643866" cy="614366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Приложение 2</a:t>
            </a:r>
          </a:p>
          <a:p>
            <a:pPr algn="ctr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43042" y="714356"/>
            <a:ext cx="585791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57356" y="1142984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построить разговор с ребёнком, находящимся в кризисном (тяжелом эмоциональном) состоянии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214554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Основная задача педагога при разговоре с ребёнком, находящимся в кризисном состоянии, – первичное прояснение ситуации и мотивирование на обращение к специалисту (школьному педагогу-психологу, иным специалистам).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214686"/>
            <a:ext cx="7286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задачи педагога не входит оказание психологической помощи; однако при возникновении ситуации суицидального риска (в т.ч. при суицидальной попытке) на территории школы педагог может оказаться единственным наиболее близким обучающемуся взрослым человеком и должен будет предпринять действия по снижению суицидального риска. Для таких случаев ниже описаны основные принципы и примеры построения беседы с человеком, находящимся в кризисном (тяжёлом эмоциональном) состоянии.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357290" y="357166"/>
            <a:ext cx="635798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14480" y="714356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принципы разговора с человеком, находящимся в кризисном состоянии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1857364"/>
            <a:ext cx="721523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Постараться нормализовать собственное эмоциональное состояние: исключить у себя панику и другие осложняющие реакции.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Уделять все внимание собеседнику, смотреть прямо на него, расположившись удобно, без напряжения напротив него (не через стол). 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Вести беседу так, будто вы обладаете неограниченным запасом времени и важнее этой беседы для вас сейчас ничего нет. В процессе беседы целесообразно не вести никаких записей, не посматривать на часы, не выполнять какие-либо «попутные» дела.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Учитывать, что нотации, уговаривания, менторский тон речи не эффективны и вредны (это лишь убедит подростка, что взрослый, который с ним разговаривает, его не понимает).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Нельзя приглашать на беседу подростка через третьих лиц (лучше сначала встретиться как бы невзначай, обратиться с какой-либо несложной просьбой или поручением, чтобы был повод для встречи). При выборе места беседы главное, чтобы не было посторонних лиц (никто не должен прерывать разговор, сколько бы он ни продолжался).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Дать возможность собеседнику высказаться, не перебивая его, и говорить только тогда, когда перестанет говорить он.</a:t>
            </a:r>
            <a:r>
              <a:rPr lang="ru-RU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642918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Фильмы, рекомендуемые для просмотра по теме суицидального поведения подростков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«Это очень забавная история» (2010), США. Режиссёр: Анна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Райан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Описание: 16-летний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Крейг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переживает кризис подросткового возраста и пытается найти помощь в клинике для душевнобольных. Там он случайно попадает в отделение для взрослых, и один из пациентов вскоре становится наставником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Крейга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Юноша также проникается симпатией к одной из пациенток – своей ровеснице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Ноэль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Всего за пять дней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Крейгу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предстоит очень многое узнать о жизни, дружбе, любви и тех трудностях, с которыми связана пора взросления. 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«Тонкая нить» (1965), США. Режиссёр: Сидни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Поллак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Описание: Фильм «Тонкая нить» основан на реальных событиях, описанных в журнале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Life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Студент Алан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Ньюэл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работает в Сиэтле в городской службе психологической помощи по телефону. Однажды, когда его начальник, профессиональный психолог, на время уходит, ему звонит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Дайсон, которая сообщает, что приняла смертельную дозу снотворного, потому что больше не может выносить атмосферу, сложившуюся в семье. В задачу студента входит поддерживать с ней разговор, чтобы полиция смогла отследить, где находится умирающая.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29684" cy="621510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 основных понятий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Суицид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представляет собой преднамеренные действия человека в отношении себя самого, приводящие к гибели </a:t>
            </a:r>
          </a:p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Парасуицид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(попытки)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умышленное действие по причинению себе вреда, но не привело к смертельному исходу.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Суицидальное поведение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аутоагрессивное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поведение, самоповреждение/самоуничтожение.</a:t>
            </a: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428604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Формы проявления суицидального поведения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214422"/>
          <a:ext cx="7858180" cy="4500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1125149"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Внутренние проявления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Внешние проявления</a:t>
                      </a:r>
                      <a:endParaRPr lang="ru-RU" dirty="0"/>
                    </a:p>
                  </a:txBody>
                  <a:tcPr/>
                </a:tc>
              </a:tr>
              <a:tr h="1125149">
                <a:tc>
                  <a:txBody>
                    <a:bodyPr/>
                    <a:lstStyle/>
                    <a:p>
                      <a:r>
                        <a:rPr lang="ru-RU" dirty="0" smtClean="0"/>
                        <a:t>А) </a:t>
                      </a:r>
                      <a:r>
                        <a:rPr lang="ru-RU" dirty="0" err="1" smtClean="0"/>
                        <a:t>Антивитальные</a:t>
                      </a:r>
                      <a:r>
                        <a:rPr lang="ru-RU" dirty="0" smtClean="0"/>
                        <a:t> представления </a:t>
                      </a:r>
                    </a:p>
                    <a:p>
                      <a:r>
                        <a:rPr lang="ru-RU" dirty="0" smtClean="0"/>
                        <a:t>(Размышления</a:t>
                      </a:r>
                      <a:r>
                        <a:rPr lang="ru-RU" baseline="0" dirty="0" smtClean="0"/>
                        <a:t> об отсутствии ценностей жизни)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А) суицидальные высказывания</a:t>
                      </a:r>
                      <a:endParaRPr lang="ru-RU" dirty="0"/>
                    </a:p>
                  </a:txBody>
                  <a:tcPr/>
                </a:tc>
              </a:tr>
              <a:tr h="1125149">
                <a:tc>
                  <a:txBody>
                    <a:bodyPr/>
                    <a:lstStyle/>
                    <a:p>
                      <a:r>
                        <a:rPr lang="ru-RU" dirty="0" smtClean="0"/>
                        <a:t>Б) Пассивные суицидальные</a:t>
                      </a:r>
                      <a:r>
                        <a:rPr lang="ru-RU" baseline="0" dirty="0" smtClean="0"/>
                        <a:t> мысли (представления на тему своей смерти)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Б) суицидальные попытки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25149">
                <a:tc>
                  <a:txBody>
                    <a:bodyPr/>
                    <a:lstStyle/>
                    <a:p>
                      <a:r>
                        <a:rPr lang="ru-RU" dirty="0" smtClean="0"/>
                        <a:t>В) Суицидальные  замыслы (характеризуется уже разработкой</a:t>
                      </a:r>
                      <a:r>
                        <a:rPr lang="ru-RU" baseline="0" dirty="0" smtClean="0"/>
                        <a:t> плана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В) завершенный суицид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642918"/>
          <a:ext cx="8001057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9"/>
                <a:gridCol w="2667019"/>
                <a:gridCol w="2667019"/>
              </a:tblGrid>
              <a:tr h="778548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Типы суицидального поведения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79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Демонстративное поведение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Аффективное суицидальное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поведение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Истинное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суицидальное поведение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4183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Проявляется в виде: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Порезов</a:t>
                      </a:r>
                      <a:r>
                        <a:rPr lang="ru-RU" baseline="0" dirty="0" smtClean="0"/>
                        <a:t> вен;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Отравления;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 smtClean="0"/>
                        <a:t>Изображения повышения;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Чаще всего прибегают к: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Попыткам</a:t>
                      </a:r>
                      <a:r>
                        <a:rPr lang="ru-RU" baseline="0" dirty="0" smtClean="0"/>
                        <a:t> повешения;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Отравление</a:t>
                      </a:r>
                      <a:r>
                        <a:rPr lang="ru-RU" baseline="0" dirty="0" smtClean="0"/>
                        <a:t> препаратами;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истинном суицидальном поведении чаще прибегают к повешению;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429684" cy="64294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93776" indent="-457200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Любая ситуация, субъективно переживаемая ребёнком, как обидная, оскорбительная, несправедливая, глубоко ранящая Объективная оценка взрослого данной ситуации может сильно отличаться </a:t>
            </a:r>
          </a:p>
          <a:p>
            <a:pPr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Несчастная любовь/разрыв отношений с партнером </a:t>
            </a:r>
          </a:p>
          <a:p>
            <a:pPr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Ссора/острый конфликт со значимыми взрослыми </a:t>
            </a:r>
          </a:p>
          <a:p>
            <a:pPr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Травля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)/отвержение, запугивание, издевательства со стороны сверстников, травля в Интернете/социальных сетях </a:t>
            </a:r>
          </a:p>
          <a:p>
            <a:pPr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Тяжелая жизненная ситуация (смерть близкого человека, тяжёлое заболевание) </a:t>
            </a:r>
          </a:p>
          <a:p>
            <a:pPr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Разочарование своими успехами в школе или другой неуспех на фоне высоких требований, предъявляемых окружением или семьёй </a:t>
            </a:r>
          </a:p>
          <a:p>
            <a:pPr algn="just">
              <a:buFont typeface="Wingdings 2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Неприятности в семье, нестабильная семейная ситуация (напр. развод родителей)</a:t>
            </a:r>
          </a:p>
          <a:p>
            <a:pPr algn="just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28728" y="357166"/>
            <a:ext cx="692948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857356" y="571480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Ситуации, которые могут быть кризисными для подростка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2865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–-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Выделяются 5 групп мотивов суицидального поведения: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Протест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Призыв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Избежание наказание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Самонаказание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Отказ от жизни.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7224" y="428604"/>
            <a:ext cx="757242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28728" y="714356"/>
            <a:ext cx="635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причины и мотивы суицидального поведения у подростков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000240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2000240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2000240"/>
            <a:ext cx="142876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57290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714744" y="22859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072198" y="228599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643866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285984" y="785794"/>
            <a:ext cx="4500594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286116" y="1071546"/>
            <a:ext cx="2714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Первичная профилактика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000100" y="4071942"/>
            <a:ext cx="2643206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14414" y="4572008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объектом первичной профилактики являются люди, не имеющие суицидальных мыслей и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намерений.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214942" y="3214686"/>
            <a:ext cx="2928958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500694" y="3714752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– минимизация возможного риска возникновения суицидальных намерений в будущем у психологически благополучных субъектов. </a:t>
            </a:r>
            <a:endParaRPr lang="ru-RU" sz="1100" dirty="0">
              <a:solidFill>
                <a:schemeClr val="bg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2107389" y="2607463"/>
            <a:ext cx="185738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810290" y="2452711"/>
            <a:ext cx="896673" cy="484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68" y="285728"/>
            <a:ext cx="2928958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43042" y="2786058"/>
            <a:ext cx="2928958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86380" y="2786058"/>
            <a:ext cx="2928958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57620" y="857232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Вторичная профилактика или интервенция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3143248"/>
            <a:ext cx="24288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поддержка лиц, находящихся в кризисной ситуации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2132" y="3000372"/>
            <a:ext cx="25003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Основная цель вторичной профилактики - помочь человеку с выявленными суицидальными намерениями найти выход из сложившейся ситуации и стабилизировать его психологическое состояние. Главная роль при интервенции отводится специалистам узкого профиля, имеющими соответствующую квалификацию (психологи, психиатры)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3143240" y="2000240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322231" y="2107397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428860" y="857232"/>
            <a:ext cx="478634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71802" y="1142984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Третичная профилактика или </a:t>
            </a:r>
            <a:r>
              <a:rPr lang="ru-RU" sz="1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поственция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71604" y="3286124"/>
            <a:ext cx="678661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857356" y="3500438"/>
            <a:ext cx="6500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помощь, которая оказывается людям, уцелевшим после самоубийства, и их окружению; она также направлена на социально-психологическое сопровождение близких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суицидента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предотвращение подражательных суицидов .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4250529" y="260746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253</TotalTime>
  <Words>1724</Words>
  <Application>Microsoft Office PowerPoint</Application>
  <PresentationFormat>Экран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Техническая</vt:lpstr>
      <vt:lpstr>Профилактика суицидального поведения обучающихся  (для педагогов)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суицидального поведения обучающихся (для педагогов образовательных организаций)</dc:title>
  <dc:creator>3</dc:creator>
  <cp:lastModifiedBy>3</cp:lastModifiedBy>
  <cp:revision>9</cp:revision>
  <dcterms:created xsi:type="dcterms:W3CDTF">2020-12-14T06:04:47Z</dcterms:created>
  <dcterms:modified xsi:type="dcterms:W3CDTF">2020-12-24T02:49:01Z</dcterms:modified>
</cp:coreProperties>
</file>